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24"/>
  </p:notesMasterIdLst>
  <p:sldIdLst>
    <p:sldId id="256" r:id="rId2"/>
    <p:sldId id="257" r:id="rId3"/>
    <p:sldId id="271" r:id="rId4"/>
    <p:sldId id="272" r:id="rId5"/>
    <p:sldId id="275" r:id="rId6"/>
    <p:sldId id="259" r:id="rId7"/>
    <p:sldId id="260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7" r:id="rId18"/>
    <p:sldId id="276" r:id="rId19"/>
    <p:sldId id="278" r:id="rId20"/>
    <p:sldId id="279" r:id="rId21"/>
    <p:sldId id="25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 1" initials="U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6"/>
    <p:restoredTop sz="76496"/>
  </p:normalViewPr>
  <p:slideViewPr>
    <p:cSldViewPr snapToGrid="0" snapToObjects="1">
      <p:cViewPr varScale="1">
        <p:scale>
          <a:sx n="72" d="100"/>
          <a:sy n="72" d="100"/>
        </p:scale>
        <p:origin x="4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D5EBD-555D-7E42-833B-DCCCA37B240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D9FAD-87B9-424A-9FB5-C8DB5857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19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59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your messenger – how do you get your volunteer, Board member and Habitat homeowners engaged at various points between Jan-</a:t>
            </a:r>
            <a:r>
              <a:rPr lang="en-US" dirty="0" err="1"/>
              <a:t>Apri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4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4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9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54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91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9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9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Habitat for Humanity California must raise $250,000 via contributions from California tax filers in 2018. </a:t>
            </a:r>
          </a:p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Empower all affiliates to partake in the campaign to raise funds to build affordable homes AND because funds stay local. You get $ from your zip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5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tax contribution fundraising campaign is logistically challenging as far as fundraisers go – 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Lag time -- we have to get people to commit, then follow through at a later point when they’re filing their taxes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 direct mechanism for tracking or follow-up – we don’t know when people are filing or who they are -- they won’t get a “thank you” or any follow up once they contribute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Complicated ask –can’t just click to contribute, and the process isn’t easy to explain  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they have to find the right section of the tax form, and enter an amount on the right line… all when they’re likely stressed or overwhelmed about taxes</a:t>
            </a:r>
          </a:p>
          <a:p>
            <a:pPr lvl="2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61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 limited budget for paid advertising, the campaign will rely heavily on reaching out to existing donors, volunteers, partner organizations, and others who have a relationship with a local habitat affiliate. </a:t>
            </a:r>
          </a:p>
          <a:p>
            <a:r>
              <a:rPr lang="en-US" dirty="0"/>
              <a:t>Your affiliates’ full involvement in the campaign is </a:t>
            </a:r>
            <a:r>
              <a:rPr lang="en-US" u="sng" dirty="0"/>
              <a:t>essential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are counting on you to use your communications channels to deploy the campaign’s messaging EARLY, OFTEN, and CONSISTENTLY. </a:t>
            </a:r>
          </a:p>
          <a:p>
            <a:endParaRPr lang="en-US" dirty="0"/>
          </a:p>
          <a:p>
            <a:r>
              <a:rPr lang="en-US" dirty="0"/>
              <a:t>We will provide the tools you need – but we can’t amplify this campaign without you.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11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6x more likely to get a click-through from an email campaign than you are from a tweet.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marketing drives more conversions than any other marketing channel, including search and social.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message is 5x more likely to be seen in email than via Facebook.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of custom message: Homeowners – You’ve shared many times with us how much building and having an affordable home has changed your life. Consider sharing your story with 5 friends today and let them know they can help build homes and hope for families too… with as little as $1 on their California tax return. Yep, you, your family and friends can make a contribution to Habitat for Humanity California this tax season on your state tax return. Learn more at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www.habitatca.org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taxfund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*https://</a:t>
            </a:r>
            <a:r>
              <a:rPr lang="en-US" dirty="0" err="1"/>
              <a:t>www.campaignmonitor.com</a:t>
            </a:r>
            <a:r>
              <a:rPr lang="en-US" dirty="0"/>
              <a:t>/blog/email-marketing/2016/01/70-email-marketing-stats-you-need-to-know/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50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6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9FAD-87B9-424A-9FB5-C8DB5857A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4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5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9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3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2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0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5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7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9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6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6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3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4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6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10/18/18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84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bitatca.org/taxfun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www.habitatca.org/tax-ac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7CD6EB-38AE-0141-A421-E637F99B4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41" y="439530"/>
            <a:ext cx="10967319" cy="405687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0114317-727B-FF4B-8D6E-2F47874EFAC4}"/>
              </a:ext>
            </a:extLst>
          </p:cNvPr>
          <p:cNvSpPr txBox="1">
            <a:spLocks/>
          </p:cNvSpPr>
          <p:nvPr/>
        </p:nvSpPr>
        <p:spPr>
          <a:xfrm>
            <a:off x="612341" y="5304502"/>
            <a:ext cx="10563659" cy="82440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Toolkit to Boost Contributions &amp; Build Homes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Presented by Sarah Jimenez, Paschal Roth Public Affairs</a:t>
            </a:r>
          </a:p>
          <a:p>
            <a:r>
              <a:rPr lang="en-US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23, 2018</a:t>
            </a:r>
          </a:p>
          <a:p>
            <a:endParaRPr lang="en-US" sz="28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6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9CF8-7D06-ED4A-8A2A-AF7537CE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423334"/>
            <a:ext cx="4988983" cy="1405466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Contribution Reminder Form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CD689-B815-CC4C-A965-D7A0FA309A51}"/>
              </a:ext>
            </a:extLst>
          </p:cNvPr>
          <p:cNvSpPr/>
          <p:nvPr/>
        </p:nvSpPr>
        <p:spPr>
          <a:xfrm>
            <a:off x="1073151" y="2358241"/>
            <a:ext cx="498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9D39B6-FC07-1C40-B0D6-29FC5C5CC363}"/>
              </a:ext>
            </a:extLst>
          </p:cNvPr>
          <p:cNvSpPr txBox="1">
            <a:spLocks/>
          </p:cNvSpPr>
          <p:nvPr/>
        </p:nvSpPr>
        <p:spPr>
          <a:xfrm>
            <a:off x="683684" y="2619850"/>
            <a:ext cx="5101168" cy="382666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use a form?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Important way to remind people how to donate, whether they file taxes themselves or with tax preparer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Tax filers can print this reminder form and keep it with their tax materials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Spanish form to come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D3CDF3-D5D2-ED46-ABED-10DA47BEF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7340" y="217503"/>
            <a:ext cx="4963222" cy="6422994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6510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9CF8-7D06-ED4A-8A2A-AF7537CE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598" y="458504"/>
            <a:ext cx="4988983" cy="1405466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C16FD3-06C2-FF4D-B787-67F7AF2BE460}"/>
              </a:ext>
            </a:extLst>
          </p:cNvPr>
          <p:cNvSpPr txBox="1">
            <a:spLocks/>
          </p:cNvSpPr>
          <p:nvPr/>
        </p:nvSpPr>
        <p:spPr>
          <a:xfrm>
            <a:off x="662027" y="2813125"/>
            <a:ext cx="5101168" cy="323638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Newsletter is great opportunity to kick off the campaign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Customize the write-up to inform subscribers to your newsletter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Note the tell 5 friends – sharing is key!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38C24-87DE-EB4A-A214-488E6AF9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508" y="229252"/>
            <a:ext cx="4945065" cy="63994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7375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9CF8-7D06-ED4A-8A2A-AF7537CE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438" y="458503"/>
            <a:ext cx="4988983" cy="1405466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Press Release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C16FD3-06C2-FF4D-B787-67F7AF2BE460}"/>
              </a:ext>
            </a:extLst>
          </p:cNvPr>
          <p:cNvSpPr txBox="1">
            <a:spLocks/>
          </p:cNvSpPr>
          <p:nvPr/>
        </p:nvSpPr>
        <p:spPr>
          <a:xfrm>
            <a:off x="609274" y="2542736"/>
            <a:ext cx="5101168" cy="323638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Informing your local media (TV, Radio or Newspapers) about the campaign can work particularly well in small to medium markets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lead to potential success stories too!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4CEC2-411C-8648-851A-0CF3CCB46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685" y="229251"/>
            <a:ext cx="4945066" cy="639949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2655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9CF8-7D06-ED4A-8A2A-AF7537CE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171" y="0"/>
            <a:ext cx="4988983" cy="18288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Sample Letter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the Editor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C16FD3-06C2-FF4D-B787-67F7AF2BE460}"/>
              </a:ext>
            </a:extLst>
          </p:cNvPr>
          <p:cNvSpPr txBox="1">
            <a:spLocks/>
          </p:cNvSpPr>
          <p:nvPr/>
        </p:nvSpPr>
        <p:spPr>
          <a:xfrm>
            <a:off x="609273" y="2820572"/>
            <a:ext cx="5101168" cy="323638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See a housing crisis story in your local paper? Great opportunity to respond, link and pivot to the campaign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Let readers know in succinct way about the need to build homes and how to support your efforts through this sample Letter to the Editor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142D1-1284-3B4C-93BF-33505C97D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018" y="191672"/>
            <a:ext cx="4908366" cy="635200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8987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9CF8-7D06-ED4A-8A2A-AF7537CE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13" y="0"/>
            <a:ext cx="4988983" cy="18288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Opinion Piece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C16FD3-06C2-FF4D-B787-67F7AF2BE460}"/>
              </a:ext>
            </a:extLst>
          </p:cNvPr>
          <p:cNvSpPr txBox="1">
            <a:spLocks/>
          </p:cNvSpPr>
          <p:nvPr/>
        </p:nvSpPr>
        <p:spPr>
          <a:xfrm>
            <a:off x="451012" y="2878667"/>
            <a:ext cx="5101168" cy="323638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See a housing crisis story in your local paper? Again, connect the dots for readers and pivot to campaign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Longer format allows you to provide more details about your affiliate, your success, the tax fund, and a local family 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70EEA-B9DB-5540-BC17-58382612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935" y="371474"/>
            <a:ext cx="4725267" cy="611505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5929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9CF8-7D06-ED4A-8A2A-AF7537CE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3" y="0"/>
            <a:ext cx="4988983" cy="18288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Sample Social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Media Posts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C16FD3-06C2-FF4D-B787-67F7AF2BE460}"/>
              </a:ext>
            </a:extLst>
          </p:cNvPr>
          <p:cNvSpPr txBox="1">
            <a:spLocks/>
          </p:cNvSpPr>
          <p:nvPr/>
        </p:nvSpPr>
        <p:spPr>
          <a:xfrm>
            <a:off x="718605" y="2549850"/>
            <a:ext cx="5473701" cy="323638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the power of your social media followers! Graphics and sample messages to lay the groundwork are in the toolkit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Photos and videos are a must!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Post when most people are online: 11AM-1PM or 6-7PM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565E7-B7D8-9545-A3DF-9A4B7376F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67266"/>
            <a:ext cx="2523067" cy="2523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3E6ADF-CACD-634C-BA76-EA09C273D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408" y="3706282"/>
            <a:ext cx="3067050" cy="22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7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B94E5A-791B-F14F-865C-CD25DF1B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Social Media Images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49D908-5AD3-6548-A38A-DACB734B6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465" y="4981253"/>
            <a:ext cx="1495878" cy="1495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32B8B0-955C-624A-8920-F66CB2626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20" y="2453859"/>
            <a:ext cx="4782745" cy="17691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C8CD50-9FAA-A54D-966B-216286DE4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306" y="2445755"/>
            <a:ext cx="5409575" cy="1803192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49446A-74CA-6840-87A3-7FE0AAE34FEA}"/>
              </a:ext>
            </a:extLst>
          </p:cNvPr>
          <p:cNvSpPr txBox="1">
            <a:spLocks/>
          </p:cNvSpPr>
          <p:nvPr/>
        </p:nvSpPr>
        <p:spPr>
          <a:xfrm>
            <a:off x="7311700" y="4429044"/>
            <a:ext cx="4880300" cy="5735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Twitter Cover Photo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53659D9-FA9F-FB49-93E5-F91C8C203079}"/>
              </a:ext>
            </a:extLst>
          </p:cNvPr>
          <p:cNvSpPr txBox="1">
            <a:spLocks/>
          </p:cNvSpPr>
          <p:nvPr/>
        </p:nvSpPr>
        <p:spPr>
          <a:xfrm>
            <a:off x="630666" y="4429044"/>
            <a:ext cx="4880300" cy="5735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Facebook Cover Photo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6210A18-A892-774B-82D5-2E55203930FD}"/>
              </a:ext>
            </a:extLst>
          </p:cNvPr>
          <p:cNvSpPr txBox="1">
            <a:spLocks/>
          </p:cNvSpPr>
          <p:nvPr/>
        </p:nvSpPr>
        <p:spPr>
          <a:xfrm>
            <a:off x="7311700" y="5903607"/>
            <a:ext cx="4880300" cy="5735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Account Profile Photo</a:t>
            </a:r>
          </a:p>
        </p:txBody>
      </p:sp>
    </p:spTree>
    <p:extLst>
      <p:ext uri="{BB962C8B-B14F-4D97-AF65-F5344CB8AC3E}">
        <p14:creationId xmlns:p14="http://schemas.microsoft.com/office/powerpoint/2010/main" val="402295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ED6E-5E17-5340-8A8F-58266B3A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935" y="0"/>
            <a:ext cx="3547533" cy="1618396"/>
          </a:xfrm>
        </p:spPr>
        <p:txBody>
          <a:bodyPr/>
          <a:lstStyle/>
          <a:p>
            <a:r>
              <a:rPr lang="en-US" sz="4000" dirty="0"/>
              <a:t>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35DFC-0E02-1C43-8D44-A0256DFB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323" y="446088"/>
            <a:ext cx="5533943" cy="54149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1.</a:t>
            </a:r>
          </a:p>
          <a:p>
            <a:r>
              <a:rPr lang="en-US" sz="2800" dirty="0"/>
              <a:t>2.</a:t>
            </a:r>
          </a:p>
          <a:p>
            <a:r>
              <a:rPr lang="en-US" sz="2800" dirty="0"/>
              <a:t>3.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D5FE8-D4B8-9349-AF3F-A77E9FA64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4022317" cy="3600311"/>
          </a:xfrm>
        </p:spPr>
        <p:txBody>
          <a:bodyPr>
            <a:normAutofit/>
          </a:bodyPr>
          <a:lstStyle/>
          <a:p>
            <a:r>
              <a:rPr lang="en-US" sz="2800" dirty="0"/>
              <a:t>Name three ways your affiliate can commit to doing outreach about the Voluntary Tax Contribution Fund campaign </a:t>
            </a:r>
          </a:p>
        </p:txBody>
      </p:sp>
    </p:spTree>
    <p:extLst>
      <p:ext uri="{BB962C8B-B14F-4D97-AF65-F5344CB8AC3E}">
        <p14:creationId xmlns:p14="http://schemas.microsoft.com/office/powerpoint/2010/main" val="318702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4BE0-363A-794F-8206-6F45A80F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Timeline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27718-006E-8248-B0C4-372B02853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957392"/>
            <a:ext cx="10799547" cy="3658561"/>
          </a:xfrm>
        </p:spPr>
        <p:txBody>
          <a:bodyPr numCol="1">
            <a:no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November </a:t>
            </a:r>
            <a:r>
              <a:rPr lang="en-US" sz="2400" dirty="0"/>
              <a:t>- Send email to your list about the start of the campaign. Direct recipients to the </a:t>
            </a:r>
            <a:r>
              <a:rPr lang="en-US" sz="2400" dirty="0" err="1"/>
              <a:t>habitatca.org</a:t>
            </a:r>
            <a:r>
              <a:rPr lang="en-US" sz="2400" dirty="0"/>
              <a:t>/</a:t>
            </a:r>
            <a:r>
              <a:rPr lang="en-US" sz="2400" dirty="0" err="1"/>
              <a:t>taxfund</a:t>
            </a:r>
            <a:r>
              <a:rPr lang="en-US" sz="2400" dirty="0"/>
              <a:t> website for more information.</a:t>
            </a:r>
          </a:p>
          <a:p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November/December </a:t>
            </a:r>
            <a:r>
              <a:rPr lang="en-US" sz="2400" dirty="0"/>
              <a:t>– Send contribution reminder form in your end of the year donation letters. Available at </a:t>
            </a:r>
            <a:r>
              <a:rPr lang="en-US" sz="2400" dirty="0" err="1"/>
              <a:t>habitatca.org</a:t>
            </a:r>
            <a:r>
              <a:rPr lang="en-US" sz="2400" dirty="0"/>
              <a:t>/tax-action.</a:t>
            </a:r>
          </a:p>
          <a:p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December </a:t>
            </a:r>
            <a:r>
              <a:rPr lang="en-US" sz="2400" dirty="0"/>
              <a:t>– Send email to list about this unique way to donate. Direct recipients to the </a:t>
            </a:r>
            <a:r>
              <a:rPr lang="en-US" sz="2400" dirty="0" err="1"/>
              <a:t>habitatca.org</a:t>
            </a:r>
            <a:r>
              <a:rPr lang="en-US" sz="2400" dirty="0"/>
              <a:t>/</a:t>
            </a:r>
            <a:r>
              <a:rPr lang="en-US" sz="2400" dirty="0" err="1"/>
              <a:t>taxfund</a:t>
            </a:r>
            <a:r>
              <a:rPr lang="en-US" sz="2400" dirty="0"/>
              <a:t> website for more information.</a:t>
            </a:r>
          </a:p>
          <a:p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November/December </a:t>
            </a:r>
            <a:r>
              <a:rPr lang="en-US" sz="2400" dirty="0"/>
              <a:t>– Via social media channels –highlight Habitat for Humanity’s good work – families who have new homes, work your affiliate is doing in the community, etc.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0759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4BE0-363A-794F-8206-6F45A80F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Timeline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27718-006E-8248-B0C4-372B02853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688452"/>
            <a:ext cx="10554574" cy="3636511"/>
          </a:xfrm>
        </p:spPr>
        <p:txBody>
          <a:bodyPr numCol="1">
            <a:no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January </a:t>
            </a:r>
            <a:r>
              <a:rPr lang="en-US" sz="2400" dirty="0"/>
              <a:t>– Send email to list highlighting it’s tax paperwork collecting season, W-2s are rolling in, add our tax pledge form to your stack. Direct recipients to </a:t>
            </a:r>
            <a:r>
              <a:rPr lang="en-US" sz="2400" dirty="0" err="1"/>
              <a:t>habitatca.org</a:t>
            </a:r>
            <a:r>
              <a:rPr lang="en-US" sz="2400" dirty="0"/>
              <a:t>/</a:t>
            </a:r>
            <a:r>
              <a:rPr lang="en-US" sz="2400" dirty="0" err="1"/>
              <a:t>taxfund</a:t>
            </a:r>
            <a:r>
              <a:rPr lang="en-US" sz="2400" dirty="0"/>
              <a:t> for more information.</a:t>
            </a:r>
          </a:p>
          <a:p>
            <a:r>
              <a:rPr lang="en-US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Superbowl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Weekend (February 3, 2019)</a:t>
            </a:r>
            <a:r>
              <a:rPr lang="en-US" sz="2400" dirty="0"/>
              <a:t> – We see a lot of DIY tax ads – use that as “hook” for email, newsletter or social.</a:t>
            </a:r>
          </a:p>
          <a:p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other week starting late February – April </a:t>
            </a:r>
            <a:r>
              <a:rPr lang="en-US" sz="2400" dirty="0"/>
              <a:t>– Send emails or newsletter items about the campaign, include stories of families your affiliate has helped. Direct recipients to </a:t>
            </a:r>
            <a:r>
              <a:rPr lang="en-US" sz="2400" dirty="0" err="1"/>
              <a:t>habitatca.org</a:t>
            </a:r>
            <a:r>
              <a:rPr lang="en-US" sz="2400" dirty="0"/>
              <a:t>/</a:t>
            </a:r>
            <a:r>
              <a:rPr lang="en-US" sz="2400" dirty="0" err="1"/>
              <a:t>taxfund</a:t>
            </a:r>
            <a:r>
              <a:rPr lang="en-US" sz="2400" dirty="0"/>
              <a:t>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6730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6B12-355C-E04F-B69D-42CB3374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266" y="294788"/>
            <a:ext cx="10571998" cy="970450"/>
          </a:xfrm>
          <a:effectLst>
            <a:outerShdw blurRad="50800" dir="14400000">
              <a:srgbClr val="000000">
                <a:alpha val="60000"/>
              </a:srgbClr>
            </a:outerShdw>
            <a:softEdge rad="12700"/>
          </a:effectLst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Homes Build Hope Campaign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EE37-A99D-934B-BBED-BD60DA4EC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1154" y="1886572"/>
            <a:ext cx="6056221" cy="3928534"/>
          </a:xfrm>
        </p:spPr>
        <p:txBody>
          <a:bodyPr>
            <a:noAutofit/>
          </a:bodyPr>
          <a:lstStyle/>
          <a:p>
            <a:pPr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Raise $250,000 via contributions from California tax filers in 2019 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Empower affiliates to raise funds that stay local to build homes in your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90DBB-06D5-F74D-A0EE-B0EAE9209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265" y="2302932"/>
            <a:ext cx="5058834" cy="40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53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4BE0-363A-794F-8206-6F45A80F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Timeline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27718-006E-8248-B0C4-372B02853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688452"/>
            <a:ext cx="10554574" cy="3636511"/>
          </a:xfrm>
        </p:spPr>
        <p:txBody>
          <a:bodyPr numCol="1">
            <a:no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of April </a:t>
            </a:r>
            <a:r>
              <a:rPr lang="en-US" sz="2400" dirty="0"/>
              <a:t>– Send email to list reminding them taxes are due April 15, 2019 and don’t forget the Voluntary Tax Contribution Fund.</a:t>
            </a:r>
          </a:p>
          <a:p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week of April </a:t>
            </a:r>
            <a:r>
              <a:rPr lang="en-US" sz="2400" dirty="0"/>
              <a:t>– Another opportunity for a friendly countdown to Tax Day and how to Build Homes and Hope.</a:t>
            </a:r>
          </a:p>
          <a:p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Day – April 15, 2019 </a:t>
            </a:r>
            <a:r>
              <a:rPr lang="en-US" sz="2400" dirty="0"/>
              <a:t>–  Be the email people are happy to receive on Tax Day and do a last push for the Voluntary Tax Contribution Fund.</a:t>
            </a:r>
          </a:p>
          <a:p>
            <a:endParaRPr lang="en-US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0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5EA56D-1FA5-3C42-845B-41247227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227" y="747126"/>
            <a:ext cx="4904081" cy="54145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776381F-2C1D-854C-98C5-110F568323F0}"/>
              </a:ext>
            </a:extLst>
          </p:cNvPr>
          <p:cNvSpPr/>
          <p:nvPr/>
        </p:nvSpPr>
        <p:spPr>
          <a:xfrm>
            <a:off x="7636934" y="2201331"/>
            <a:ext cx="2624668" cy="2506135"/>
          </a:xfrm>
          <a:prstGeom prst="ellipse">
            <a:avLst/>
          </a:prstGeom>
          <a:noFill/>
          <a:ln w="381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9474-EF5C-7E4B-9A9F-13FFF8440D96}"/>
              </a:ext>
            </a:extLst>
          </p:cNvPr>
          <p:cNvCxnSpPr>
            <a:cxnSpLocks/>
          </p:cNvCxnSpPr>
          <p:nvPr/>
        </p:nvCxnSpPr>
        <p:spPr>
          <a:xfrm>
            <a:off x="8195733" y="2573867"/>
            <a:ext cx="1608667" cy="1625600"/>
          </a:xfrm>
          <a:prstGeom prst="line">
            <a:avLst/>
          </a:prstGeom>
          <a:ln w="508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A460D1B-F8F7-3446-87B3-8E08C84A633A}"/>
              </a:ext>
            </a:extLst>
          </p:cNvPr>
          <p:cNvSpPr/>
          <p:nvPr/>
        </p:nvSpPr>
        <p:spPr>
          <a:xfrm>
            <a:off x="694267" y="64552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NOTE!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F40FF5-E359-5E4E-85C0-0E673B689BB0}"/>
              </a:ext>
            </a:extLst>
          </p:cNvPr>
          <p:cNvSpPr txBox="1">
            <a:spLocks/>
          </p:cNvSpPr>
          <p:nvPr/>
        </p:nvSpPr>
        <p:spPr>
          <a:xfrm>
            <a:off x="694268" y="1855122"/>
            <a:ext cx="5345758" cy="36365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is no “box” on Form 540 in the Voluntary Tax Contribution Fund section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Californians must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fill in a line with the amount they want to donate</a:t>
            </a:r>
          </a:p>
        </p:txBody>
      </p:sp>
    </p:spTree>
    <p:extLst>
      <p:ext uri="{BB962C8B-B14F-4D97-AF65-F5344CB8AC3E}">
        <p14:creationId xmlns:p14="http://schemas.microsoft.com/office/powerpoint/2010/main" val="1240400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D68F-E880-AB41-9C3F-8D79F0A0A6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1068" y="4672357"/>
            <a:ext cx="8017233" cy="102202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Campaign &amp; Public Information: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www.habitatca.org/taxfund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Toolkit: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www.habitatca.org/tax-action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9C9CA7-4FE5-A340-A17A-8EBC22C95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253" y="318052"/>
            <a:ext cx="5792042" cy="1367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3C128-6676-5C48-966C-D357945D898F}"/>
              </a:ext>
            </a:extLst>
          </p:cNvPr>
          <p:cNvSpPr txBox="1"/>
          <p:nvPr/>
        </p:nvSpPr>
        <p:spPr>
          <a:xfrm>
            <a:off x="1025652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6B12-355C-E04F-B69D-42CB3374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266" y="294788"/>
            <a:ext cx="10571998" cy="970450"/>
          </a:xfrm>
          <a:effectLst>
            <a:outerShdw blurRad="50800" dir="14400000">
              <a:srgbClr val="000000">
                <a:alpha val="60000"/>
              </a:srgbClr>
            </a:outerShdw>
            <a:softEdge rad="12700"/>
          </a:effectLst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 Fundraising “Ask”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EE37-A99D-934B-BBED-BD60DA4EC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1154" y="1886572"/>
            <a:ext cx="6056221" cy="3928534"/>
          </a:xfrm>
        </p:spPr>
        <p:txBody>
          <a:bodyPr>
            <a:noAutofit/>
          </a:bodyPr>
          <a:lstStyle/>
          <a:p>
            <a:pPr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Lag time between commitments and action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Indirect mechanism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Complicated ask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FC9657-53AF-BB4E-B1E2-478D0C4D1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067" y="2406550"/>
            <a:ext cx="4951408" cy="3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7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A182D-8213-B448-A87D-E8228556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AF0D-6939-CD4D-9597-04E624D89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626733"/>
            <a:ext cx="10554574" cy="3636511"/>
          </a:xfrm>
        </p:spPr>
        <p:txBody>
          <a:bodyPr>
            <a:normAutofit/>
          </a:bodyPr>
          <a:lstStyle/>
          <a:p>
            <a:r>
              <a:rPr lang="en-US" sz="2800" dirty="0"/>
              <a:t>Affiliate leadership is crucial to the campaign’s success  </a:t>
            </a:r>
          </a:p>
          <a:p>
            <a:pPr lvl="1"/>
            <a:r>
              <a:rPr lang="en-US" sz="2800" dirty="0"/>
              <a:t>Early education in your networks </a:t>
            </a:r>
          </a:p>
          <a:p>
            <a:pPr lvl="1"/>
            <a:r>
              <a:rPr lang="en-US" sz="2800" dirty="0"/>
              <a:t>On-going outreach and use of key messages and materials </a:t>
            </a:r>
          </a:p>
          <a:p>
            <a:pPr lvl="1"/>
            <a:r>
              <a:rPr lang="en-US" sz="2800" dirty="0"/>
              <a:t>Consistency and energy in messaging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509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B3BE-DE1A-2746-8CB0-0EAB83E8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Voluntary Tax Contributions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E4E47-8880-C144-AA6F-B3A78247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598805"/>
            <a:ext cx="10554574" cy="363651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Californians choose to donate part of their annual tax return to Habitat for Humanity California through the Habitat for Humanity Voluntary Tax Contribution Fund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They can contribute $1 or more to the fund up to the full amount of their tax return</a:t>
            </a:r>
          </a:p>
          <a:p>
            <a:r>
              <a:rPr lang="en-US" sz="2800" dirty="0"/>
              <a:t>The donation is tax deductible when you file your taxes the following year</a:t>
            </a:r>
          </a:p>
          <a:p>
            <a:r>
              <a:rPr lang="en-US" sz="3000" b="1" dirty="0">
                <a:solidFill>
                  <a:srgbClr val="92D050"/>
                </a:solidFill>
              </a:rPr>
              <a:t>Habitat for Humanity California affiliates receive the amount donated from donors in their zip codes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68CDD-27D5-C447-AD0E-A81D2427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09" y="3668806"/>
            <a:ext cx="9664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0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25602-BAC8-4244-B058-B6D455CA1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44" y="2560911"/>
            <a:ext cx="11474887" cy="294536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Build homes and hope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your state tax return today.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Everyone can help!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With as a little as $1, and without even picking up a hammer, Californians have the opportunity to build a world where everyone has a decent place to live. 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Funds stay local!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Funds help build homes for families in need of affordable housing in your community.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A1EE99-46EA-D649-B600-CB6B3B0D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289" y="277855"/>
            <a:ext cx="10571998" cy="970450"/>
          </a:xfrm>
          <a:effectLst>
            <a:outerShdw blurRad="50800" dir="14400000">
              <a:srgbClr val="000000">
                <a:alpha val="60000"/>
              </a:srgbClr>
            </a:outerShdw>
            <a:softEdge rad="12700"/>
          </a:effectLst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C6325-09D2-874B-8452-249C160A0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784" y="4969564"/>
            <a:ext cx="4007947" cy="15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5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F0BD-A7E1-954E-BB14-1D59E04D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77855"/>
            <a:ext cx="10571998" cy="9704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C2E84-AA85-E041-9EB3-FECCCE7F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79" y="2577887"/>
            <a:ext cx="6564222" cy="3636511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Your email list is a powerful tool!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Key Audiences: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Donors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Habitat for Humanity California Homeowners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Customize email messages to each group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Ask people to share with 5 friends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0C498-ACF3-3744-BA93-58DA80151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998" y="2300642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6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ED6E-5E17-5340-8A8F-58266B3A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935" y="0"/>
            <a:ext cx="3547533" cy="1618396"/>
          </a:xfrm>
        </p:spPr>
        <p:txBody>
          <a:bodyPr/>
          <a:lstStyle/>
          <a:p>
            <a:r>
              <a:rPr lang="en-US" sz="4000" dirty="0"/>
              <a:t>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35DFC-0E02-1C43-8D44-A0256DFB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323" y="446088"/>
            <a:ext cx="5533943" cy="54149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1.</a:t>
            </a:r>
          </a:p>
          <a:p>
            <a:r>
              <a:rPr lang="en-US" sz="2800" dirty="0"/>
              <a:t>2.</a:t>
            </a:r>
          </a:p>
          <a:p>
            <a:r>
              <a:rPr lang="en-US" sz="2800" dirty="0"/>
              <a:t>3.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D5FE8-D4B8-9349-AF3F-A77E9FA64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4022317" cy="3600311"/>
          </a:xfrm>
        </p:spPr>
        <p:txBody>
          <a:bodyPr>
            <a:normAutofit/>
          </a:bodyPr>
          <a:lstStyle/>
          <a:p>
            <a:r>
              <a:rPr lang="en-US" sz="2800" dirty="0"/>
              <a:t>Name three organizations you can ask to share the campaign’s sample email with their lists  </a:t>
            </a:r>
            <a:r>
              <a:rPr lang="en-US" sz="2800" b="1" dirty="0">
                <a:solidFill>
                  <a:srgbClr val="92D050"/>
                </a:solidFill>
              </a:rPr>
              <a:t>(in addition to your own)</a:t>
            </a:r>
          </a:p>
        </p:txBody>
      </p:sp>
    </p:spTree>
    <p:extLst>
      <p:ext uri="{BB962C8B-B14F-4D97-AF65-F5344CB8AC3E}">
        <p14:creationId xmlns:p14="http://schemas.microsoft.com/office/powerpoint/2010/main" val="317315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FA752-7BBB-6F41-8EE3-E0049045D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8" y="2168117"/>
            <a:ext cx="5101168" cy="373210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Packed with tools YOU – affiliates – need to spread awareness in community via social media channels, local media outlets and on your websites, linking people to </a:t>
            </a:r>
            <a:r>
              <a:rPr lang="en-US" sz="28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www.habitatca.org</a:t>
            </a:r>
            <a:r>
              <a:rPr lang="en-US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taxfund</a:t>
            </a:r>
            <a:endParaRPr lang="en-US" sz="28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B1720C-E53E-0249-A6FE-E274FC99D65A}"/>
              </a:ext>
            </a:extLst>
          </p:cNvPr>
          <p:cNvSpPr txBox="1">
            <a:spLocks/>
          </p:cNvSpPr>
          <p:nvPr/>
        </p:nvSpPr>
        <p:spPr>
          <a:xfrm>
            <a:off x="1292599" y="921321"/>
            <a:ext cx="367733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Outreach Toolkit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B29D4-0A54-C04B-B78E-81FCBE9B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436" y="340659"/>
            <a:ext cx="5299364" cy="617444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01338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{BFE1CD8A-4B0E-FC46-93D9-15AAE1FAEFC8}tf10001121</Template>
  <TotalTime>805</TotalTime>
  <Words>1428</Words>
  <Application>Microsoft Macintosh PowerPoint</Application>
  <PresentationFormat>Widescreen</PresentationFormat>
  <Paragraphs>133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2</vt:lpstr>
      <vt:lpstr>Quotable</vt:lpstr>
      <vt:lpstr>PowerPoint Presentation</vt:lpstr>
      <vt:lpstr>Build Homes Build Hope Campaign Goals</vt:lpstr>
      <vt:lpstr>Challenging Fundraising “Ask”</vt:lpstr>
      <vt:lpstr>Keys to Success </vt:lpstr>
      <vt:lpstr>How Voluntary Tax Contributions Work </vt:lpstr>
      <vt:lpstr>Key Messages</vt:lpstr>
      <vt:lpstr>Email Campaign</vt:lpstr>
      <vt:lpstr>Exercise </vt:lpstr>
      <vt:lpstr>PowerPoint Presentation</vt:lpstr>
      <vt:lpstr>Contribution Reminder Form</vt:lpstr>
      <vt:lpstr>Sample  Newsletter</vt:lpstr>
      <vt:lpstr>Sample  Press Release</vt:lpstr>
      <vt:lpstr>Sample Letter  to the Editor</vt:lpstr>
      <vt:lpstr>Sample  Opinion Piece</vt:lpstr>
      <vt:lpstr>Sample Social  Media Posts</vt:lpstr>
      <vt:lpstr>Social Media Images</vt:lpstr>
      <vt:lpstr>Exercise </vt:lpstr>
      <vt:lpstr>Campaign Timeline </vt:lpstr>
      <vt:lpstr>Campaign Timeline </vt:lpstr>
      <vt:lpstr>Campaign Timeline </vt:lpstr>
      <vt:lpstr>PowerPoint Presentation</vt:lpstr>
      <vt:lpstr>Campaign &amp; Public Information:  www.habitatca.org/taxfund  Toolkit:  www.habitatca.org/tax-action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Thompson</dc:creator>
  <cp:lastModifiedBy>Jenna Thompson</cp:lastModifiedBy>
  <cp:revision>40</cp:revision>
  <dcterms:created xsi:type="dcterms:W3CDTF">2018-02-28T18:06:01Z</dcterms:created>
  <dcterms:modified xsi:type="dcterms:W3CDTF">2018-10-18T21:21:49Z</dcterms:modified>
</cp:coreProperties>
</file>